
<file path=[Content_Types].xml><?xml version="1.0" encoding="utf-8"?>
<Types xmlns="http://schemas.openxmlformats.org/package/2006/content-types">
  <Default Extension="jpeg" ContentType="image/jpe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1" r:id="rId7"/>
    <p:sldId id="267" r:id="rId8"/>
    <p:sldId id="262" r:id="rId9"/>
    <p:sldId id="263" r:id="rId10"/>
    <p:sldId id="264" r:id="rId11"/>
    <p:sldId id="265"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256367" y="4411663"/>
            <a:ext cx="24892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a:p>
          </p:txBody>
        </p:sp>
      </p:grpSp>
      <p:sp>
        <p:nvSpPr>
          <p:cNvPr id="2051" name="未知"/>
          <p:cNvSpPr>
            <a:spLocks noChangeAspect="1"/>
          </p:cNvSpPr>
          <p:nvPr/>
        </p:nvSpPr>
        <p:spPr>
          <a:xfrm>
            <a:off x="3043767" y="2293938"/>
            <a:ext cx="9196917" cy="4591050"/>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a:p>
        </p:txBody>
      </p:sp>
      <p:sp>
        <p:nvSpPr>
          <p:cNvPr id="2061" name="Rectangle 13"/>
          <p:cNvSpPr>
            <a:spLocks noGrp="1" noChangeArrowheads="1"/>
          </p:cNvSpPr>
          <p:nvPr>
            <p:ph type="ctrTitle" sz="quarter"/>
          </p:nvPr>
        </p:nvSpPr>
        <p:spPr>
          <a:xfrm>
            <a:off x="529167" y="2133600"/>
            <a:ext cx="11231033" cy="1470025"/>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828800" y="3886200"/>
            <a:ext cx="8534400" cy="1198563"/>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30" name="Rectangle 1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31" name="Rectangle 1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7016751" y="4076700"/>
            <a:ext cx="1862667"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a:p>
          </p:txBody>
        </p:sp>
      </p:grpSp>
      <p:sp>
        <p:nvSpPr>
          <p:cNvPr id="1027" name="未知"/>
          <p:cNvSpPr>
            <a:spLocks noChangeAspect="1"/>
          </p:cNvSpPr>
          <p:nvPr/>
        </p:nvSpPr>
        <p:spPr>
          <a:xfrm>
            <a:off x="2840567" y="4749800"/>
            <a:ext cx="9351433" cy="2135188"/>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a:p>
        </p:txBody>
      </p:sp>
      <p:sp>
        <p:nvSpPr>
          <p:cNvPr id="1028" name="Rectangle 13"/>
          <p:cNvSpPr>
            <a:spLocks noGrp="1"/>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3" name="Rectangle 1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4" name="Rectangle 1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itchFamily="2" charset="-122"/>
        </a:defRPr>
      </a:lvl2pPr>
      <a:lvl3pPr algn="l" rtl="0" fontAlgn="base">
        <a:spcBef>
          <a:spcPct val="0"/>
        </a:spcBef>
        <a:spcAft>
          <a:spcPct val="0"/>
        </a:spcAft>
        <a:defRPr sz="3600">
          <a:solidFill>
            <a:schemeClr val="tx1"/>
          </a:solidFill>
          <a:latin typeface="Arial" panose="020B0604020202020204" pitchFamily="34" charset="0"/>
          <a:ea typeface="SimSun" pitchFamily="2" charset="-122"/>
        </a:defRPr>
      </a:lvl3pPr>
      <a:lvl4pPr algn="l" rtl="0" fontAlgn="base">
        <a:spcBef>
          <a:spcPct val="0"/>
        </a:spcBef>
        <a:spcAft>
          <a:spcPct val="0"/>
        </a:spcAft>
        <a:defRPr sz="3600">
          <a:solidFill>
            <a:schemeClr val="tx1"/>
          </a:solidFill>
          <a:latin typeface="Arial" panose="020B0604020202020204" pitchFamily="34" charset="0"/>
          <a:ea typeface="SimSun" pitchFamily="2" charset="-122"/>
        </a:defRPr>
      </a:lvl4pPr>
      <a:lvl5pPr algn="l" rtl="0" fontAlgn="base">
        <a:spcBef>
          <a:spcPct val="0"/>
        </a:spcBef>
        <a:spcAft>
          <a:spcPct val="0"/>
        </a:spcAft>
        <a:defRPr sz="3600">
          <a:solidFill>
            <a:schemeClr val="tx1"/>
          </a:solidFill>
          <a:latin typeface="Arial" panose="020B0604020202020204" pitchFamily="34" charset="0"/>
          <a:ea typeface="SimSun"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microsoft.com/office/2007/relationships/media" Target="../media/media1.mp4"/><Relationship Id="rId1"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GIF"/></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ltLang="en-US" sz="4400">
                <a:latin typeface="Product Sans" panose="020B0403030502040203" charset="0"/>
                <a:cs typeface="Product Sans" panose="020B0403030502040203" charset="0"/>
              </a:rPr>
              <a:t>DisasTM</a:t>
            </a:r>
            <a:br>
              <a:rPr lang="en-US" altLang="en-US"/>
            </a:br>
            <a:r>
              <a:rPr lang="en-US" altLang="en-US" sz="2400"/>
              <a:t>Accidental record App</a:t>
            </a:r>
            <a:endParaRPr lang="en-US" altLang="en-US" sz="2400">
              <a:latin typeface="Product Sans" panose="020B0403030502040203" charset="0"/>
              <a:cs typeface="Product Sans" panose="020B0403030502040203" charset="0"/>
            </a:endParaRPr>
          </a:p>
        </p:txBody>
      </p:sp>
      <p:sp>
        <p:nvSpPr>
          <p:cNvPr id="3" name="Subtitle 2"/>
          <p:cNvSpPr>
            <a:spLocks noGrp="1"/>
          </p:cNvSpPr>
          <p:nvPr>
            <p:ph type="subTitle" idx="1"/>
          </p:nvPr>
        </p:nvSpPr>
        <p:spPr/>
        <p:txBody>
          <a:bodyPr/>
          <a:p>
            <a:r>
              <a:rPr lang="en-US" altLang="en-US"/>
              <a:t>-Satyendra Chandan</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finalvide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554990" y="137160"/>
            <a:ext cx="11428730" cy="656526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522345" y="1920240"/>
            <a:ext cx="6002020" cy="1291590"/>
          </a:xfrm>
          <a:prstGeom prst="rect">
            <a:avLst/>
          </a:prstGeom>
          <a:noFill/>
        </p:spPr>
        <p:txBody>
          <a:bodyPr wrap="square" rtlCol="0">
            <a:spAutoFit/>
          </a:bodyPr>
          <a:p>
            <a:r>
              <a:rPr lang="en-US" altLang="en-US" sz="6000">
                <a:latin typeface="Product Sans" panose="020B0403030502040203" charset="0"/>
                <a:cs typeface="Product Sans" panose="020B0403030502040203" charset="0"/>
              </a:rPr>
              <a:t>THANK YOU</a:t>
            </a:r>
            <a:r>
              <a:rPr lang="en-US" altLang="en-US"/>
              <a:t> </a:t>
            </a:r>
            <a:endParaRPr lang="en-US" altLang="en-US"/>
          </a:p>
          <a:p>
            <a:endParaRPr lang="en-US" altLang="en-US"/>
          </a:p>
        </p:txBody>
      </p:sp>
      <p:sp>
        <p:nvSpPr>
          <p:cNvPr id="5" name="Text Box 4"/>
          <p:cNvSpPr txBox="1"/>
          <p:nvPr/>
        </p:nvSpPr>
        <p:spPr>
          <a:xfrm>
            <a:off x="3813175" y="3211830"/>
            <a:ext cx="3966210" cy="645160"/>
          </a:xfrm>
          <a:prstGeom prst="rect">
            <a:avLst/>
          </a:prstGeom>
          <a:noFill/>
        </p:spPr>
        <p:txBody>
          <a:bodyPr wrap="square" rtlCol="0">
            <a:spAutoFit/>
          </a:bodyPr>
          <a:p>
            <a:r>
              <a:rPr lang="en-US" altLang="en-US" sz="3600">
                <a:latin typeface="Product Sans" panose="020B0403030502040203" charset="0"/>
                <a:cs typeface="Product Sans" panose="020B0403030502040203" charset="0"/>
              </a:rPr>
              <a:t>ANY QUESTIONS?</a:t>
            </a:r>
            <a:endParaRPr lang="en-US" altLang="en-US" sz="3600">
              <a:latin typeface="Product Sans" panose="020B0403030502040203" charset="0"/>
              <a:cs typeface="Product Sans" panose="020B0403030502040203"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1"/>
          <p:cNvPicPr>
            <a:picLocks noChangeAspect="1"/>
          </p:cNvPicPr>
          <p:nvPr>
            <p:ph idx="1"/>
          </p:nvPr>
        </p:nvPicPr>
        <p:blipFill>
          <a:blip r:embed="rId1"/>
          <a:stretch>
            <a:fillRect/>
          </a:stretch>
        </p:blipFill>
        <p:spPr>
          <a:xfrm>
            <a:off x="992505" y="35560"/>
            <a:ext cx="9145905" cy="68599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2"/>
          <p:cNvPicPr>
            <a:picLocks noChangeAspect="1"/>
          </p:cNvPicPr>
          <p:nvPr>
            <p:ph idx="1"/>
          </p:nvPr>
        </p:nvPicPr>
        <p:blipFill>
          <a:blip r:embed="rId1"/>
          <a:stretch>
            <a:fillRect/>
          </a:stretch>
        </p:blipFill>
        <p:spPr>
          <a:xfrm>
            <a:off x="1216025" y="-50800"/>
            <a:ext cx="9277350" cy="6958965"/>
          </a:xfrm>
          <a:prstGeom prst="rect">
            <a:avLst/>
          </a:prstGeom>
        </p:spPr>
      </p:pic>
      <p:sp>
        <p:nvSpPr>
          <p:cNvPr id="5" name="Text Box 4"/>
          <p:cNvSpPr txBox="1"/>
          <p:nvPr/>
        </p:nvSpPr>
        <p:spPr>
          <a:xfrm>
            <a:off x="2254250" y="4382135"/>
            <a:ext cx="7821930" cy="1938020"/>
          </a:xfrm>
          <a:prstGeom prst="rect">
            <a:avLst/>
          </a:prstGeom>
          <a:noFill/>
        </p:spPr>
        <p:txBody>
          <a:bodyPr wrap="square" rtlCol="0">
            <a:spAutoFit/>
          </a:bodyPr>
          <a:p>
            <a:pPr marL="285750" indent="-285750">
              <a:buFont typeface="Arial" panose="020B0604020202020204" pitchFamily="34" charset="0"/>
              <a:buChar char="•"/>
            </a:pPr>
            <a:r>
              <a:rPr lang="en-US" altLang="en-US" sz="2000">
                <a:solidFill>
                  <a:schemeClr val="accent6">
                    <a:lumMod val="10000"/>
                  </a:schemeClr>
                </a:solidFill>
                <a:latin typeface="Product Sans" panose="020B0403030502040203" charset="0"/>
                <a:cs typeface="Product Sans" panose="020B0403030502040203" charset="0"/>
              </a:rPr>
              <a:t>TO COVER THE ACCIDENTAL INSURANCE CLAIM YOU NEED SOME PROOF OF ACCIDENT.</a:t>
            </a:r>
            <a:endParaRPr lang="en-US" altLang="en-US" sz="2000">
              <a:solidFill>
                <a:schemeClr val="accent6">
                  <a:lumMod val="10000"/>
                </a:schemeClr>
              </a:solidFill>
              <a:latin typeface="Product Sans" panose="020B0403030502040203" charset="0"/>
              <a:cs typeface="Product Sans" panose="020B0403030502040203" charset="0"/>
            </a:endParaRPr>
          </a:p>
          <a:p>
            <a:pPr marL="285750" indent="-285750">
              <a:buFont typeface="Arial" panose="020B0604020202020204" pitchFamily="34" charset="0"/>
              <a:buChar char="•"/>
            </a:pPr>
            <a:endParaRPr lang="en-US" altLang="en-US" sz="2000">
              <a:solidFill>
                <a:schemeClr val="accent6">
                  <a:lumMod val="10000"/>
                </a:schemeClr>
              </a:solidFill>
              <a:latin typeface="Product Sans" panose="020B0403030502040203" charset="0"/>
              <a:cs typeface="Product Sans" panose="020B0403030502040203" charset="0"/>
            </a:endParaRPr>
          </a:p>
          <a:p>
            <a:pPr marL="285750" indent="-285750">
              <a:buFont typeface="Arial" panose="020B0604020202020204" pitchFamily="34" charset="0"/>
              <a:buChar char="•"/>
            </a:pPr>
            <a:r>
              <a:rPr lang="en-US" altLang="en-US" sz="2000">
                <a:solidFill>
                  <a:schemeClr val="accent6">
                    <a:lumMod val="10000"/>
                  </a:schemeClr>
                </a:solidFill>
                <a:latin typeface="Product Sans" panose="020B0403030502040203" charset="0"/>
                <a:cs typeface="Product Sans" panose="020B0403030502040203" charset="0"/>
              </a:rPr>
              <a:t>LIKE AN IMAGE OR FOOTAGE.</a:t>
            </a:r>
            <a:endParaRPr lang="en-US" altLang="en-US" sz="2000">
              <a:solidFill>
                <a:schemeClr val="accent6">
                  <a:lumMod val="10000"/>
                </a:schemeClr>
              </a:solidFill>
              <a:latin typeface="Product Sans" panose="020B0403030502040203" charset="0"/>
              <a:cs typeface="Product Sans" panose="020B0403030502040203" charset="0"/>
            </a:endParaRPr>
          </a:p>
          <a:p>
            <a:pPr marL="285750" indent="-285750">
              <a:buFont typeface="Arial" panose="020B0604020202020204" pitchFamily="34" charset="0"/>
              <a:buChar char="•"/>
            </a:pPr>
            <a:endParaRPr lang="en-US" altLang="en-US" sz="2000">
              <a:solidFill>
                <a:schemeClr val="accent6">
                  <a:lumMod val="10000"/>
                </a:schemeClr>
              </a:solidFill>
              <a:latin typeface="Product Sans" panose="020B0403030502040203" charset="0"/>
              <a:cs typeface="Product Sans" panose="020B0403030502040203" charset="0"/>
            </a:endParaRPr>
          </a:p>
          <a:p>
            <a:pPr marL="285750" indent="-285750">
              <a:buFont typeface="Arial" panose="020B0604020202020204" pitchFamily="34" charset="0"/>
              <a:buChar char="•"/>
            </a:pPr>
            <a:r>
              <a:rPr lang="en-US" altLang="en-US" sz="2000">
                <a:solidFill>
                  <a:schemeClr val="accent6">
                    <a:lumMod val="10000"/>
                  </a:schemeClr>
                </a:solidFill>
                <a:latin typeface="Product Sans" panose="020B0403030502040203" charset="0"/>
                <a:cs typeface="Product Sans" panose="020B0403030502040203" charset="0"/>
              </a:rPr>
              <a:t>TO RESOLVE THIS ISSUE WE HAVE AN APP</a:t>
            </a:r>
            <a:r>
              <a:rPr lang="en-US" altLang="en-US" sz="2000">
                <a:latin typeface="Product Sans" panose="020B0403030502040203" charset="0"/>
                <a:cs typeface="Product Sans" panose="020B0403030502040203" charset="0"/>
              </a:rPr>
              <a:t> </a:t>
            </a:r>
            <a:endParaRPr lang="en-US" altLang="en-US" sz="2000">
              <a:latin typeface="Product Sans" panose="020B0403030502040203" charset="0"/>
              <a:cs typeface="Product Sans" panose="020B0403030502040203"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376805" y="1783080"/>
            <a:ext cx="8361680" cy="521970"/>
          </a:xfrm>
          <a:prstGeom prst="rect">
            <a:avLst/>
          </a:prstGeom>
          <a:noFill/>
        </p:spPr>
        <p:txBody>
          <a:bodyPr wrap="square" rtlCol="0">
            <a:spAutoFit/>
          </a:bodyPr>
          <a:p>
            <a:r>
              <a:rPr lang="en-US" altLang="en-US" sz="2800">
                <a:latin typeface="Product Sans" panose="020B0403030502040203" charset="0"/>
                <a:cs typeface="Product Sans" panose="020B0403030502040203" charset="0"/>
              </a:rPr>
              <a:t>INTRODUCING TO YOU AN ALL NEW APP</a:t>
            </a:r>
            <a:endParaRPr lang="en-US" altLang="en-US" sz="2800">
              <a:latin typeface="Product Sans" panose="020B0403030502040203" charset="0"/>
              <a:cs typeface="Product Sans" panose="020B0403030502040203" charset="0"/>
            </a:endParaRPr>
          </a:p>
        </p:txBody>
      </p:sp>
      <p:sp>
        <p:nvSpPr>
          <p:cNvPr id="7" name="Text Box 6"/>
          <p:cNvSpPr txBox="1"/>
          <p:nvPr/>
        </p:nvSpPr>
        <p:spPr>
          <a:xfrm>
            <a:off x="3762375" y="2688590"/>
            <a:ext cx="4394835" cy="1198880"/>
          </a:xfrm>
          <a:prstGeom prst="rect">
            <a:avLst/>
          </a:prstGeom>
          <a:noFill/>
        </p:spPr>
        <p:txBody>
          <a:bodyPr wrap="square" rtlCol="0">
            <a:spAutoFit/>
          </a:bodyPr>
          <a:p>
            <a:r>
              <a:rPr lang="en-US" altLang="en-US" sz="7200">
                <a:latin typeface="Product Sans" panose="020B0403030502040203" charset="0"/>
                <a:cs typeface="Product Sans" panose="020B0403030502040203" charset="0"/>
              </a:rPr>
              <a:t>DisasTM</a:t>
            </a:r>
            <a:endParaRPr lang="en-US" altLang="en-US" sz="7200">
              <a:latin typeface="Product Sans" panose="020B0403030502040203" charset="0"/>
              <a:cs typeface="Product Sans" panose="020B0403030502040203" charset="0"/>
            </a:endParaRPr>
          </a:p>
        </p:txBody>
      </p:sp>
      <p:sp>
        <p:nvSpPr>
          <p:cNvPr id="9" name="Text Box 8"/>
          <p:cNvSpPr txBox="1"/>
          <p:nvPr/>
        </p:nvSpPr>
        <p:spPr>
          <a:xfrm>
            <a:off x="4206240" y="3887470"/>
            <a:ext cx="3026410" cy="645160"/>
          </a:xfrm>
          <a:prstGeom prst="rect">
            <a:avLst/>
          </a:prstGeom>
          <a:noFill/>
        </p:spPr>
        <p:txBody>
          <a:bodyPr wrap="square" rtlCol="0">
            <a:spAutoFit/>
          </a:bodyPr>
          <a:p>
            <a:r>
              <a:rPr lang="en-US" altLang="en-US">
                <a:sym typeface="+mn-ea"/>
              </a:rPr>
              <a:t>Accidental record App</a:t>
            </a:r>
            <a:endParaRPr lang="en-US" altLang="en-US">
              <a:latin typeface="Product Sans" panose="020B0403030502040203" charset="0"/>
              <a:cs typeface="Product Sans" panose="020B0403030502040203" charset="0"/>
            </a:endParaRPr>
          </a:p>
          <a:p>
            <a:endParaRPr lang="en-US"/>
          </a:p>
        </p:txBody>
      </p:sp>
      <p:pic>
        <p:nvPicPr>
          <p:cNvPr id="5" name="Picture 4" descr="imageedit_2_3543183442"/>
          <p:cNvPicPr>
            <a:picLocks noChangeAspect="1"/>
          </p:cNvPicPr>
          <p:nvPr/>
        </p:nvPicPr>
        <p:blipFill>
          <a:blip r:embed="rId1"/>
          <a:stretch>
            <a:fillRect/>
          </a:stretch>
        </p:blipFill>
        <p:spPr>
          <a:xfrm>
            <a:off x="4370070" y="4324985"/>
            <a:ext cx="2136140" cy="20275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1707515"/>
            <a:ext cx="10838180" cy="4892675"/>
          </a:xfrm>
          <a:prstGeom prst="rect">
            <a:avLst/>
          </a:prstGeom>
          <a:noFill/>
        </p:spPr>
        <p:txBody>
          <a:bodyPr wrap="square" rtlCol="0">
            <a:spAutoFit/>
          </a:bodyPr>
          <a:p>
            <a:pPr marL="285750" indent="-285750">
              <a:buFont typeface="Wingdings" panose="05000000000000000000" charset="0"/>
              <a:buChar char=""/>
            </a:pPr>
            <a:endParaRPr lang="en-US" altLang="en-US">
              <a:latin typeface="Product Sans" panose="020B0403030502040203" charset="0"/>
              <a:cs typeface="Product Sans" panose="020B0403030502040203" charset="0"/>
            </a:endParaRPr>
          </a:p>
          <a:p>
            <a:pPr marL="285750" indent="-285750">
              <a:buFont typeface="Wingdings" panose="05000000000000000000" charset="0"/>
              <a:buChar char=""/>
            </a:pPr>
            <a:r>
              <a:rPr lang="en-US" altLang="en-US">
                <a:latin typeface="Product Sans" panose="020B0403030502040203" charset="0"/>
                <a:cs typeface="Product Sans" panose="020B0403030502040203" charset="0"/>
                <a:sym typeface="+mn-ea"/>
              </a:rPr>
              <a:t>Here DisasTM stands for Disaster Time Machine </a:t>
            </a:r>
            <a:endParaRPr lang="en-US" altLang="en-US">
              <a:latin typeface="Product Sans" panose="020B0403030502040203" charset="0"/>
              <a:cs typeface="Product Sans" panose="020B0403030502040203" charset="0"/>
            </a:endParaRPr>
          </a:p>
          <a:p>
            <a:pPr marL="285750" indent="-285750">
              <a:buFont typeface="Wingdings" panose="05000000000000000000" charset="0"/>
              <a:buChar char=""/>
            </a:pPr>
            <a:endParaRPr lang="en-US" altLang="en-US">
              <a:latin typeface="Product Sans" panose="020B0403030502040203" charset="0"/>
              <a:cs typeface="Product Sans" panose="020B0403030502040203" charset="0"/>
            </a:endParaRPr>
          </a:p>
          <a:p>
            <a:pPr marL="285750" indent="-285750">
              <a:buFont typeface="Wingdings" panose="05000000000000000000" charset="0"/>
              <a:buChar char=""/>
            </a:pPr>
            <a:r>
              <a:rPr lang="en-US" altLang="en-US">
                <a:latin typeface="Product Sans" panose="020B0403030502040203" charset="0"/>
                <a:cs typeface="Product Sans" panose="020B0403030502040203" charset="0"/>
              </a:rPr>
              <a:t>Suppose you are on your vehicle and you lunch the app and place it in front of you road view. </a:t>
            </a:r>
            <a:endParaRPr lang="en-US" altLang="en-US">
              <a:latin typeface="Product Sans" panose="020B0403030502040203" charset="0"/>
              <a:cs typeface="Product Sans" panose="020B0403030502040203" charset="0"/>
            </a:endParaRPr>
          </a:p>
          <a:p>
            <a:pPr marL="285750" indent="-285750">
              <a:buFont typeface="Wingdings" panose="05000000000000000000" charset="0"/>
              <a:buChar char=""/>
            </a:pPr>
            <a:endParaRPr lang="en-US" altLang="en-US">
              <a:latin typeface="Product Sans" panose="020B0403030502040203" charset="0"/>
              <a:cs typeface="Product Sans" panose="020B0403030502040203" charset="0"/>
            </a:endParaRPr>
          </a:p>
          <a:p>
            <a:pPr marL="285750" indent="-285750">
              <a:buFont typeface="Wingdings" panose="05000000000000000000" charset="0"/>
              <a:buChar char=""/>
            </a:pPr>
            <a:r>
              <a:rPr lang="en-US" altLang="en-US">
                <a:latin typeface="Product Sans" panose="020B0403030502040203" charset="0"/>
                <a:cs typeface="Product Sans" panose="020B0403030502040203" charset="0"/>
              </a:rPr>
              <a:t>it continuously takes images stores it in your phones memory and creates a signature of the image captured and sends the signature to the insurance company database.</a:t>
            </a:r>
            <a:endParaRPr lang="en-US" altLang="en-US">
              <a:latin typeface="Product Sans" panose="020B0403030502040203" charset="0"/>
              <a:cs typeface="Product Sans" panose="020B0403030502040203" charset="0"/>
            </a:endParaRPr>
          </a:p>
          <a:p>
            <a:pPr marL="285750" indent="-285750">
              <a:buFont typeface="Wingdings" panose="05000000000000000000" charset="0"/>
              <a:buChar char=""/>
            </a:pPr>
            <a:endParaRPr lang="en-US" altLang="en-US">
              <a:latin typeface="Product Sans" panose="020B0403030502040203" charset="0"/>
              <a:cs typeface="Product Sans" panose="020B0403030502040203" charset="0"/>
            </a:endParaRPr>
          </a:p>
          <a:p>
            <a:pPr marL="285750" indent="-285750">
              <a:buFont typeface="Wingdings" panose="05000000000000000000" charset="0"/>
              <a:buChar char=""/>
            </a:pPr>
            <a:endParaRPr lang="en-US" altLang="en-US">
              <a:latin typeface="Product Sans" panose="020B0403030502040203" charset="0"/>
              <a:cs typeface="Product Sans" panose="020B0403030502040203" charset="0"/>
            </a:endParaRPr>
          </a:p>
          <a:p>
            <a:pPr marL="285750" indent="-285750">
              <a:buFont typeface="Wingdings" panose="05000000000000000000" charset="0"/>
              <a:buChar char=""/>
            </a:pPr>
            <a:r>
              <a:rPr lang="en-US" altLang="en-US">
                <a:latin typeface="Product Sans" panose="020B0403030502040203" charset="0"/>
                <a:cs typeface="Product Sans" panose="020B0403030502040203" charset="0"/>
              </a:rPr>
              <a:t>It uses Local binary pattern and MD5 algorithm for tought image verfication.</a:t>
            </a:r>
            <a:endParaRPr lang="en-US" altLang="en-US">
              <a:latin typeface="Product Sans" panose="020B0403030502040203" charset="0"/>
              <a:cs typeface="Product Sans" panose="020B0403030502040203" charset="0"/>
            </a:endParaRPr>
          </a:p>
          <a:p>
            <a:pPr marL="285750" indent="-285750">
              <a:buFont typeface="Wingdings" panose="05000000000000000000" charset="0"/>
              <a:buChar char=""/>
            </a:pPr>
            <a:endParaRPr lang="en-US" altLang="en-US">
              <a:latin typeface="Product Sans" panose="020B0403030502040203" charset="0"/>
              <a:cs typeface="Product Sans" panose="020B0403030502040203" charset="0"/>
            </a:endParaRPr>
          </a:p>
          <a:p>
            <a:pPr marL="285750" indent="-285750">
              <a:buFont typeface="Wingdings" panose="05000000000000000000" charset="0"/>
              <a:buChar char=""/>
            </a:pPr>
            <a:r>
              <a:rPr lang="en-US" altLang="en-US">
                <a:latin typeface="Product Sans" panose="020B0403030502040203" charset="0"/>
                <a:cs typeface="Product Sans" panose="020B0403030502040203" charset="0"/>
              </a:rPr>
              <a:t>God forbid if you met with an accident then  you take your images captured by the app and show it to the insurance company. They will verify against the correct signature and you will get your insurance claim back.</a:t>
            </a:r>
            <a:endParaRPr lang="en-US" altLang="en-US">
              <a:latin typeface="Product Sans" panose="020B0403030502040203" charset="0"/>
              <a:cs typeface="Product Sans" panose="020B0403030502040203" charset="0"/>
            </a:endParaRPr>
          </a:p>
          <a:p>
            <a:pPr indent="0">
              <a:buFont typeface="Wingdings" panose="05000000000000000000" charset="0"/>
              <a:buNone/>
            </a:pPr>
            <a:endParaRPr lang="en-US" altLang="en-US">
              <a:latin typeface="Product Sans" panose="020B0403030502040203" charset="0"/>
              <a:cs typeface="Product Sans" panose="020B0403030502040203" charset="0"/>
            </a:endParaRPr>
          </a:p>
          <a:p>
            <a:endParaRPr lang="en-US" altLang="en-US" sz="1400"/>
          </a:p>
          <a:p>
            <a:endParaRPr lang="en-US" altLang="en-US" sz="1400"/>
          </a:p>
          <a:p>
            <a:endParaRPr lang="en-US" altLang="en-US" sz="1400"/>
          </a:p>
        </p:txBody>
      </p:sp>
      <p:sp>
        <p:nvSpPr>
          <p:cNvPr id="3" name="Text Box 2"/>
          <p:cNvSpPr txBox="1"/>
          <p:nvPr/>
        </p:nvSpPr>
        <p:spPr>
          <a:xfrm>
            <a:off x="1993900" y="459105"/>
            <a:ext cx="7804150" cy="706755"/>
          </a:xfrm>
          <a:prstGeom prst="rect">
            <a:avLst/>
          </a:prstGeom>
          <a:noFill/>
        </p:spPr>
        <p:txBody>
          <a:bodyPr wrap="square" rtlCol="0">
            <a:spAutoFit/>
          </a:bodyPr>
          <a:p>
            <a:r>
              <a:rPr lang="en-US" altLang="en-US" sz="4000">
                <a:latin typeface="Product Sans" panose="020B0403030502040203" charset="0"/>
                <a:cs typeface="Product Sans" panose="020B0403030502040203" charset="0"/>
              </a:rPr>
              <a:t>WHAT IS DisasTM?</a:t>
            </a:r>
            <a:endParaRPr lang="en-US" altLang="en-US" sz="4000">
              <a:latin typeface="Product Sans" panose="020B0403030502040203" charset="0"/>
              <a:cs typeface="Product Sans" panose="020B0403030502040203"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797675" y="1811655"/>
            <a:ext cx="7804150" cy="706755"/>
          </a:xfrm>
          <a:prstGeom prst="rect">
            <a:avLst/>
          </a:prstGeom>
          <a:noFill/>
        </p:spPr>
        <p:txBody>
          <a:bodyPr wrap="square" rtlCol="0">
            <a:spAutoFit/>
          </a:bodyPr>
          <a:p>
            <a:r>
              <a:rPr lang="en-US" altLang="en-US" sz="4000">
                <a:latin typeface="Product Sans" panose="020B0403030502040203" charset="0"/>
                <a:cs typeface="Product Sans" panose="020B0403030502040203" charset="0"/>
              </a:rPr>
              <a:t>Flow of  DisasTM App?</a:t>
            </a:r>
            <a:endParaRPr lang="en-US" altLang="en-US" sz="4000">
              <a:latin typeface="Product Sans" panose="020B0403030502040203" charset="0"/>
              <a:cs typeface="Product Sans" panose="020B0403030502040203" charset="0"/>
            </a:endParaRPr>
          </a:p>
        </p:txBody>
      </p:sp>
      <p:pic>
        <p:nvPicPr>
          <p:cNvPr id="4" name="Picture 3" descr="Untitled Diagram"/>
          <p:cNvPicPr>
            <a:picLocks noChangeAspect="1"/>
          </p:cNvPicPr>
          <p:nvPr/>
        </p:nvPicPr>
        <p:blipFill>
          <a:blip r:embed="rId1"/>
          <a:stretch>
            <a:fillRect/>
          </a:stretch>
        </p:blipFill>
        <p:spPr>
          <a:xfrm>
            <a:off x="129540" y="-6985"/>
            <a:ext cx="6961505" cy="6871970"/>
          </a:xfrm>
          <a:prstGeom prst="rect">
            <a:avLst/>
          </a:prstGeom>
        </p:spPr>
      </p:pic>
      <p:pic>
        <p:nvPicPr>
          <p:cNvPr id="2" name="Picture 1" descr="imageedit_2_3543183442"/>
          <p:cNvPicPr>
            <a:picLocks noChangeAspect="1"/>
          </p:cNvPicPr>
          <p:nvPr/>
        </p:nvPicPr>
        <p:blipFill>
          <a:blip r:embed="rId2"/>
          <a:stretch>
            <a:fillRect/>
          </a:stretch>
        </p:blipFill>
        <p:spPr>
          <a:xfrm>
            <a:off x="2434590" y="147320"/>
            <a:ext cx="732790" cy="695325"/>
          </a:xfrm>
          <a:prstGeom prst="rect">
            <a:avLst/>
          </a:prstGeom>
        </p:spPr>
      </p:pic>
      <p:pic>
        <p:nvPicPr>
          <p:cNvPr id="5" name="Picture 4" descr="Screenshot_2019-06-19_13-32-16"/>
          <p:cNvPicPr>
            <a:picLocks noChangeAspect="1"/>
          </p:cNvPicPr>
          <p:nvPr/>
        </p:nvPicPr>
        <p:blipFill>
          <a:blip r:embed="rId3"/>
          <a:stretch>
            <a:fillRect/>
          </a:stretch>
        </p:blipFill>
        <p:spPr>
          <a:xfrm>
            <a:off x="8463280" y="3507740"/>
            <a:ext cx="3261995" cy="1635760"/>
          </a:xfrm>
          <a:prstGeom prst="rect">
            <a:avLst/>
          </a:prstGeom>
        </p:spPr>
      </p:pic>
      <p:sp>
        <p:nvSpPr>
          <p:cNvPr id="6" name="Text Box 5"/>
          <p:cNvSpPr txBox="1"/>
          <p:nvPr/>
        </p:nvSpPr>
        <p:spPr>
          <a:xfrm>
            <a:off x="8802370" y="3139440"/>
            <a:ext cx="2583815" cy="368300"/>
          </a:xfrm>
          <a:prstGeom prst="rect">
            <a:avLst/>
          </a:prstGeom>
          <a:noFill/>
        </p:spPr>
        <p:txBody>
          <a:bodyPr wrap="square" rtlCol="0">
            <a:spAutoFit/>
          </a:bodyPr>
          <a:p>
            <a:r>
              <a:rPr lang="" altLang="en-US"/>
              <a:t>DATABASE SCHEMA</a:t>
            </a:r>
            <a:endParaRPr lang=""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_2019-06-15-23-49-50-309_com.satyendra.opencv"/>
          <p:cNvPicPr>
            <a:picLocks noChangeAspect="1"/>
          </p:cNvPicPr>
          <p:nvPr/>
        </p:nvPicPr>
        <p:blipFill>
          <a:blip r:embed="rId1"/>
          <a:stretch>
            <a:fillRect/>
          </a:stretch>
        </p:blipFill>
        <p:spPr>
          <a:xfrm>
            <a:off x="1473200" y="354330"/>
            <a:ext cx="2705735" cy="5411470"/>
          </a:xfrm>
          <a:prstGeom prst="rect">
            <a:avLst/>
          </a:prstGeom>
        </p:spPr>
      </p:pic>
      <p:pic>
        <p:nvPicPr>
          <p:cNvPr id="3" name="Picture 2" descr="Screenshot_2019-06-15-23-50-19-765_com.satyendra.opencv"/>
          <p:cNvPicPr>
            <a:picLocks noChangeAspect="1"/>
          </p:cNvPicPr>
          <p:nvPr/>
        </p:nvPicPr>
        <p:blipFill>
          <a:blip r:embed="rId2"/>
          <a:stretch>
            <a:fillRect/>
          </a:stretch>
        </p:blipFill>
        <p:spPr>
          <a:xfrm>
            <a:off x="6815455" y="232410"/>
            <a:ext cx="2696845" cy="5394325"/>
          </a:xfrm>
          <a:prstGeom prst="rect">
            <a:avLst/>
          </a:prstGeom>
        </p:spPr>
      </p:pic>
      <p:sp>
        <p:nvSpPr>
          <p:cNvPr id="4" name="Right Arrow 3"/>
          <p:cNvSpPr/>
          <p:nvPr/>
        </p:nvSpPr>
        <p:spPr>
          <a:xfrm>
            <a:off x="3745230" y="2609850"/>
            <a:ext cx="2722245" cy="364490"/>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itchFamily="2" charset="-122"/>
            </a:endParaRPr>
          </a:p>
        </p:txBody>
      </p:sp>
      <p:sp>
        <p:nvSpPr>
          <p:cNvPr id="5" name="Text Box 4"/>
          <p:cNvSpPr txBox="1"/>
          <p:nvPr/>
        </p:nvSpPr>
        <p:spPr>
          <a:xfrm>
            <a:off x="1473200" y="5922010"/>
            <a:ext cx="2964815" cy="368300"/>
          </a:xfrm>
          <a:prstGeom prst="rect">
            <a:avLst/>
          </a:prstGeom>
          <a:noFill/>
        </p:spPr>
        <p:txBody>
          <a:bodyPr wrap="square" rtlCol="0">
            <a:spAutoFit/>
          </a:bodyPr>
          <a:p>
            <a:r>
              <a:rPr lang="en-US" altLang="en-US"/>
              <a:t>This is how DataTM looks</a:t>
            </a:r>
            <a:endParaRPr lang="en-US" altLang="en-US"/>
          </a:p>
        </p:txBody>
      </p:sp>
      <p:sp>
        <p:nvSpPr>
          <p:cNvPr id="6" name="Text Box 5"/>
          <p:cNvSpPr txBox="1"/>
          <p:nvPr/>
        </p:nvSpPr>
        <p:spPr>
          <a:xfrm>
            <a:off x="6815455" y="5765800"/>
            <a:ext cx="3121660" cy="645160"/>
          </a:xfrm>
          <a:prstGeom prst="rect">
            <a:avLst/>
          </a:prstGeom>
          <a:noFill/>
        </p:spPr>
        <p:txBody>
          <a:bodyPr wrap="square" rtlCol="0">
            <a:spAutoFit/>
          </a:bodyPr>
          <a:p>
            <a:r>
              <a:rPr lang="en-US" altLang="en-US"/>
              <a:t>Camera View Continuously Take Snapshots of the view </a:t>
            </a:r>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zgif-2-79281726efbd"/>
          <p:cNvPicPr>
            <a:picLocks noChangeAspect="1"/>
          </p:cNvPicPr>
          <p:nvPr/>
        </p:nvPicPr>
        <p:blipFill>
          <a:blip r:embed="rId1"/>
          <a:stretch>
            <a:fillRect/>
          </a:stretch>
        </p:blipFill>
        <p:spPr>
          <a:xfrm>
            <a:off x="1425575" y="1049020"/>
            <a:ext cx="9340215" cy="5262245"/>
          </a:xfrm>
          <a:prstGeom prst="rect">
            <a:avLst/>
          </a:prstGeom>
        </p:spPr>
      </p:pic>
      <p:sp>
        <p:nvSpPr>
          <p:cNvPr id="3" name="Text Box 2"/>
          <p:cNvSpPr txBox="1"/>
          <p:nvPr/>
        </p:nvSpPr>
        <p:spPr>
          <a:xfrm>
            <a:off x="2324100" y="285750"/>
            <a:ext cx="7959090" cy="460375"/>
          </a:xfrm>
          <a:prstGeom prst="rect">
            <a:avLst/>
          </a:prstGeom>
          <a:noFill/>
        </p:spPr>
        <p:txBody>
          <a:bodyPr wrap="square" rtlCol="0">
            <a:spAutoFit/>
          </a:bodyPr>
          <a:p>
            <a:r>
              <a:rPr lang="en-US" altLang="en-US" sz="2400">
                <a:latin typeface="Product Sans" panose="020B0403030502040203" charset="0"/>
                <a:cs typeface="Product Sans" panose="020B0403030502040203" charset="0"/>
              </a:rPr>
              <a:t>FIREBASE DATABASE REALTIME SIGNATURE UPLOAD</a:t>
            </a:r>
            <a:r>
              <a:rPr lang="en-US" altLang="en-US"/>
              <a:t> </a:t>
            </a:r>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_2019-06-15-23-50-39-492_com.satyendra.opencv"/>
          <p:cNvPicPr>
            <a:picLocks noChangeAspect="1"/>
          </p:cNvPicPr>
          <p:nvPr/>
        </p:nvPicPr>
        <p:blipFill>
          <a:blip r:embed="rId1"/>
          <a:stretch>
            <a:fillRect/>
          </a:stretch>
        </p:blipFill>
        <p:spPr>
          <a:xfrm>
            <a:off x="902335" y="854075"/>
            <a:ext cx="2201545" cy="4404995"/>
          </a:xfrm>
          <a:prstGeom prst="rect">
            <a:avLst/>
          </a:prstGeom>
        </p:spPr>
      </p:pic>
      <p:pic>
        <p:nvPicPr>
          <p:cNvPr id="3" name="Picture 2" descr="Screenshot_2019-06-15-23-51-30-928_com.satyendra.opencv"/>
          <p:cNvPicPr>
            <a:picLocks noChangeAspect="1"/>
          </p:cNvPicPr>
          <p:nvPr/>
        </p:nvPicPr>
        <p:blipFill>
          <a:blip r:embed="rId2"/>
          <a:stretch>
            <a:fillRect/>
          </a:stretch>
        </p:blipFill>
        <p:spPr>
          <a:xfrm>
            <a:off x="3234690" y="941070"/>
            <a:ext cx="2158365" cy="4318000"/>
          </a:xfrm>
          <a:prstGeom prst="rect">
            <a:avLst/>
          </a:prstGeom>
        </p:spPr>
      </p:pic>
      <p:pic>
        <p:nvPicPr>
          <p:cNvPr id="4" name="Picture 3" descr="Screenshot_2019-06-15-23-51-39-430_com.satyendra.opencv"/>
          <p:cNvPicPr>
            <a:picLocks noChangeAspect="1"/>
          </p:cNvPicPr>
          <p:nvPr/>
        </p:nvPicPr>
        <p:blipFill>
          <a:blip r:embed="rId3"/>
          <a:stretch>
            <a:fillRect/>
          </a:stretch>
        </p:blipFill>
        <p:spPr>
          <a:xfrm>
            <a:off x="6416675" y="1064260"/>
            <a:ext cx="2124075" cy="4248785"/>
          </a:xfrm>
          <a:prstGeom prst="rect">
            <a:avLst/>
          </a:prstGeom>
        </p:spPr>
      </p:pic>
      <p:pic>
        <p:nvPicPr>
          <p:cNvPr id="5" name="Picture 4" descr="Screenshot_2019-06-15-23-51-44-526_com.satyendra.opencv"/>
          <p:cNvPicPr>
            <a:picLocks noChangeAspect="1"/>
          </p:cNvPicPr>
          <p:nvPr/>
        </p:nvPicPr>
        <p:blipFill>
          <a:blip r:embed="rId4"/>
          <a:stretch>
            <a:fillRect/>
          </a:stretch>
        </p:blipFill>
        <p:spPr>
          <a:xfrm>
            <a:off x="9363710" y="941070"/>
            <a:ext cx="2247265" cy="4494530"/>
          </a:xfrm>
          <a:prstGeom prst="rect">
            <a:avLst/>
          </a:prstGeom>
        </p:spPr>
      </p:pic>
      <p:sp>
        <p:nvSpPr>
          <p:cNvPr id="6" name="Text Box 5"/>
          <p:cNvSpPr txBox="1"/>
          <p:nvPr/>
        </p:nvSpPr>
        <p:spPr>
          <a:xfrm>
            <a:off x="763270" y="5557520"/>
            <a:ext cx="2471420" cy="645160"/>
          </a:xfrm>
          <a:prstGeom prst="rect">
            <a:avLst/>
          </a:prstGeom>
          <a:noFill/>
        </p:spPr>
        <p:txBody>
          <a:bodyPr wrap="square" rtlCol="0">
            <a:spAutoFit/>
          </a:bodyPr>
          <a:p>
            <a:pPr algn="ctr"/>
            <a:r>
              <a:rPr lang="en-US" altLang="en-US"/>
              <a:t>Select The captured Image </a:t>
            </a:r>
            <a:endParaRPr lang="en-US" altLang="en-US"/>
          </a:p>
        </p:txBody>
      </p:sp>
      <p:sp>
        <p:nvSpPr>
          <p:cNvPr id="7" name="Text Box 6"/>
          <p:cNvSpPr txBox="1"/>
          <p:nvPr/>
        </p:nvSpPr>
        <p:spPr>
          <a:xfrm>
            <a:off x="3329305" y="5609590"/>
            <a:ext cx="2081530" cy="922020"/>
          </a:xfrm>
          <a:prstGeom prst="rect">
            <a:avLst/>
          </a:prstGeom>
          <a:noFill/>
        </p:spPr>
        <p:txBody>
          <a:bodyPr wrap="square" rtlCol="0">
            <a:spAutoFit/>
          </a:bodyPr>
          <a:p>
            <a:pPr algn="ctr"/>
            <a:r>
              <a:rPr lang="en-US" altLang="en-US"/>
              <a:t>Verifies against LBP and MD5. Match found</a:t>
            </a:r>
            <a:endParaRPr lang="en-US" altLang="en-US"/>
          </a:p>
        </p:txBody>
      </p:sp>
      <p:sp>
        <p:nvSpPr>
          <p:cNvPr id="8" name="Text Box 7"/>
          <p:cNvSpPr txBox="1"/>
          <p:nvPr/>
        </p:nvSpPr>
        <p:spPr>
          <a:xfrm>
            <a:off x="6520815" y="5523230"/>
            <a:ext cx="2011680" cy="645160"/>
          </a:xfrm>
          <a:prstGeom prst="rect">
            <a:avLst/>
          </a:prstGeom>
          <a:noFill/>
        </p:spPr>
        <p:txBody>
          <a:bodyPr wrap="square" rtlCol="0">
            <a:spAutoFit/>
          </a:bodyPr>
          <a:p>
            <a:r>
              <a:rPr lang="en-US" altLang="en-US"/>
              <a:t>Non captured image. No Match</a:t>
            </a:r>
            <a:endParaRPr lang="en-US" altLang="en-US"/>
          </a:p>
        </p:txBody>
      </p:sp>
      <p:sp>
        <p:nvSpPr>
          <p:cNvPr id="9" name="Text Box 8"/>
          <p:cNvSpPr txBox="1"/>
          <p:nvPr/>
        </p:nvSpPr>
        <p:spPr>
          <a:xfrm>
            <a:off x="9538335" y="5696585"/>
            <a:ext cx="2073275" cy="368300"/>
          </a:xfrm>
          <a:prstGeom prst="rect">
            <a:avLst/>
          </a:prstGeom>
          <a:noFill/>
        </p:spPr>
        <p:txBody>
          <a:bodyPr wrap="square" rtlCol="0">
            <a:spAutoFit/>
          </a:bodyPr>
          <a:p>
            <a:r>
              <a:rPr lang="en-US" altLang="en-US"/>
              <a:t>ABOUT THE APP</a:t>
            </a:r>
            <a:endParaRPr lang="en-US" altLang="en-US"/>
          </a:p>
        </p:txBody>
      </p:sp>
    </p:spTree>
  </p:cSld>
  <p:clrMapOvr>
    <a:masterClrMapping/>
  </p:clrMapOvr>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1142</Words>
  <Application>WPS Presentation</Application>
  <PresentationFormat>Widescreen</PresentationFormat>
  <Paragraphs>57</Paragraphs>
  <Slides>11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vt:i4>
      </vt:variant>
    </vt:vector>
  </HeadingPairs>
  <TitlesOfParts>
    <vt:vector size="23" baseType="lpstr">
      <vt:lpstr>Arial</vt:lpstr>
      <vt:lpstr>SimSun</vt:lpstr>
      <vt:lpstr>Wingdings</vt:lpstr>
      <vt:lpstr>文泉驿微米黑</vt:lpstr>
      <vt:lpstr>Product Sans</vt:lpstr>
      <vt:lpstr>Wingdings</vt:lpstr>
      <vt:lpstr>微软雅黑</vt:lpstr>
      <vt:lpstr>Arial Unicode MS</vt:lpstr>
      <vt:lpstr>Calibri</vt:lpstr>
      <vt:lpstr>SimSun</vt:lpstr>
      <vt:lpstr>Times New Roman</vt:lpstr>
      <vt:lpstr>Art_mountaineering</vt:lpstr>
      <vt:lpstr>DisasTM Accidental record App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DisasTM Accidental record App</dc:title>
  <dc:creator>satyendra</dc:creator>
  <cp:lastModifiedBy>satyendra</cp:lastModifiedBy>
  <cp:revision>7</cp:revision>
  <dcterms:created xsi:type="dcterms:W3CDTF">2019-06-19T11:38:36Z</dcterms:created>
  <dcterms:modified xsi:type="dcterms:W3CDTF">2019-06-19T11:38:36Z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